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6" r:id="rId2"/>
    <p:sldId id="387" r:id="rId3"/>
    <p:sldId id="388" r:id="rId4"/>
    <p:sldId id="334" r:id="rId5"/>
    <p:sldId id="335" r:id="rId6"/>
    <p:sldId id="320" r:id="rId7"/>
    <p:sldId id="321" r:id="rId8"/>
    <p:sldId id="367" r:id="rId9"/>
    <p:sldId id="336" r:id="rId10"/>
    <p:sldId id="322" r:id="rId11"/>
    <p:sldId id="355" r:id="rId12"/>
    <p:sldId id="346" r:id="rId13"/>
    <p:sldId id="337" r:id="rId14"/>
    <p:sldId id="347" r:id="rId15"/>
    <p:sldId id="369" r:id="rId16"/>
    <p:sldId id="356" r:id="rId17"/>
    <p:sldId id="357" r:id="rId18"/>
    <p:sldId id="382" r:id="rId19"/>
    <p:sldId id="338" r:id="rId20"/>
    <p:sldId id="348" r:id="rId21"/>
    <p:sldId id="370" r:id="rId22"/>
    <p:sldId id="381" r:id="rId23"/>
    <p:sldId id="339" r:id="rId24"/>
    <p:sldId id="349" r:id="rId25"/>
    <p:sldId id="340" r:id="rId26"/>
    <p:sldId id="352" r:id="rId27"/>
    <p:sldId id="392" r:id="rId28"/>
    <p:sldId id="353" r:id="rId29"/>
    <p:sldId id="341" r:id="rId30"/>
    <p:sldId id="354" r:id="rId31"/>
    <p:sldId id="368" r:id="rId32"/>
    <p:sldId id="323" r:id="rId33"/>
    <p:sldId id="324" r:id="rId34"/>
    <p:sldId id="342" r:id="rId35"/>
    <p:sldId id="358" r:id="rId36"/>
    <p:sldId id="343" r:id="rId37"/>
    <p:sldId id="361" r:id="rId38"/>
    <p:sldId id="383" r:id="rId39"/>
    <p:sldId id="385" r:id="rId40"/>
    <p:sldId id="344" r:id="rId41"/>
    <p:sldId id="362" r:id="rId42"/>
    <p:sldId id="393" r:id="rId43"/>
    <p:sldId id="384" r:id="rId44"/>
    <p:sldId id="325" r:id="rId45"/>
    <p:sldId id="371" r:id="rId46"/>
    <p:sldId id="391" r:id="rId47"/>
    <p:sldId id="345" r:id="rId48"/>
    <p:sldId id="389" r:id="rId49"/>
    <p:sldId id="390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99FF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AD0FB-CF17-480D-A951-A2D77A7941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DB81F-F0C4-4435-BD32-E16300120C2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D502A-9C31-4D36-B3BC-E484BB6E98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0D92D-389B-43BB-AF4B-3EBCAF6D439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F07B5-1D4A-44F3-BED3-4233238DFD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00DB-5FA1-447B-B462-78FF8CA8B1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0F2FD-CE7A-44C7-9243-EA4B569C948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C86B5-BB36-4A6C-9743-6156DF8395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2183-ED47-4567-AB46-F657AA7A04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32003-459A-481A-8A27-3E67FF96B3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CE6E0-89A1-4381-AC4C-2A6DBACBF9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B7C9E8-0C2A-4DF4-BB3D-1B9862C49D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5029200"/>
          </a:xfrm>
        </p:spPr>
        <p:txBody>
          <a:bodyPr/>
          <a:lstStyle/>
          <a:p>
            <a:r>
              <a:rPr lang="en-US" altLang="en-US" sz="6000">
                <a:latin typeface="Times New Roman" charset="0"/>
              </a:rPr>
              <a:t>Thinking About Psychology: </a:t>
            </a:r>
            <a:br>
              <a:rPr lang="en-US" altLang="en-US" sz="6000">
                <a:latin typeface="Times New Roman" charset="0"/>
              </a:rPr>
            </a:br>
            <a:r>
              <a:rPr lang="en-US" altLang="en-US" sz="6000">
                <a:latin typeface="Times New Roman" charset="0"/>
              </a:rPr>
              <a:t>The Science of Mind and Behavior 2e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10200"/>
            <a:ext cx="6400800" cy="12192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Charles T. Blair-Broeker</a:t>
            </a:r>
          </a:p>
          <a:p>
            <a:r>
              <a:rPr lang="en-US" altLang="en-US">
                <a:latin typeface="Times New Roman" charset="0"/>
              </a:rPr>
              <a:t>Randal M. Ernst</a:t>
            </a:r>
          </a:p>
        </p:txBody>
      </p:sp>
      <p:pic>
        <p:nvPicPr>
          <p:cNvPr id="204804" name="Picture 4" descr="Book Cover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429000"/>
            <a:ext cx="229235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Generalized Anxiety Disorder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An anxiety disorder characterized by disruptive levels of persistent, unexplained feelings of apprehension and tenseness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Symptoms of Generalized Anxiety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Must have at least three of the following: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Restlessness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Feeling on edge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Difficulty concentrating/mind going blank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Irritability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Muscle Tension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Sleep Disturbance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Panic Disorder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An anxiety disorder characterized by sudden bouts of intense, unexplained anxiety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Often associated with physical symptoms like choking sensations or shortness of breath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Panic attacks may happen several times a day</a:t>
            </a:r>
          </a:p>
          <a:p>
            <a:pPr>
              <a:lnSpc>
                <a:spcPct val="90000"/>
              </a:lnSpc>
            </a:pPr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Phobia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Phobia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An anxiety disorder characterized by disruptive, irrational fears of specific objects or situations</a:t>
            </a:r>
          </a:p>
          <a:p>
            <a:r>
              <a:rPr lang="en-US" altLang="en-US" sz="3600">
                <a:latin typeface="Times New Roman" charset="0"/>
              </a:rPr>
              <a:t>The fear must be both irrational and disruptive.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1" name="Picture 3" descr="Blair-Broeker_t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486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Social Phobia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Phobias which produce fear in social situations</a:t>
            </a:r>
          </a:p>
          <a:p>
            <a:r>
              <a:rPr lang="en-US" altLang="en-US" sz="3600">
                <a:latin typeface="Times New Roman" charset="0"/>
              </a:rPr>
              <a:t>Fear of speaking in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Agoraphobia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Fear of situations the person views as difficult to escape from</a:t>
            </a:r>
          </a:p>
          <a:p>
            <a:r>
              <a:rPr lang="en-US" altLang="en-US" sz="3600">
                <a:latin typeface="Times New Roman" charset="0"/>
              </a:rPr>
              <a:t>Fear of leaving one’s home or room in the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Phobia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Play “Three Anxiety Disorders” (4:08) Segment #37 from Psychology: The Human Experience.</a:t>
            </a:r>
          </a:p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The segment includes a discussion on Generalized Anxiety Disorder.</a:t>
            </a: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Obsessive-Compulsive Disorder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6000">
                <a:latin typeface="Times New Roman" charset="0"/>
              </a:rPr>
              <a:t>Variations in Individual and Group Behavior Domain</a:t>
            </a:r>
          </a:p>
        </p:txBody>
      </p:sp>
      <p:pic>
        <p:nvPicPr>
          <p:cNvPr id="205827" name="Picture 3" descr="Blair-Broeker_DO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784350"/>
            <a:ext cx="7010400" cy="492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Obsessive-Compulsive Disorder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An anxiety disorder characterized by unwanted, repetitive thoughts and actions</a:t>
            </a:r>
          </a:p>
          <a:p>
            <a:r>
              <a:rPr lang="en-US" altLang="en-US" sz="3600">
                <a:latin typeface="Times New Roman" charset="0"/>
              </a:rPr>
              <a:t>Obsessions – repetitive thoughts</a:t>
            </a:r>
          </a:p>
          <a:p>
            <a:r>
              <a:rPr lang="en-US" altLang="en-US" sz="3600">
                <a:latin typeface="Times New Roman" charset="0"/>
              </a:rPr>
              <a:t>Compulsions – repetitive actions</a:t>
            </a:r>
          </a:p>
          <a:p>
            <a:r>
              <a:rPr lang="en-US" altLang="en-US" sz="3600">
                <a:latin typeface="Times New Roman" charset="0"/>
              </a:rPr>
              <a:t>The obsessions/compulsions begin to take control of the person’s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5" name="Picture 3" descr="Blair-Broeker_t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67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Obsessive Compulsive Disorder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Play “Obsessive-Compulsive Disorder” (2:57) Segment #36 from Psychology: The Human Experience.</a:t>
            </a: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Posttraumatic Stress Disorder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Posttraumatic Stress Disorder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An anxiety disorder characterized by reliving a severely upsetting event in unwanted recurring memories (flashbacks) and dreams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Causes of Anxiety Disorders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Biological Factors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Hereditary factors may result in a predisposition for developing anxiety disorders</a:t>
            </a:r>
          </a:p>
          <a:p>
            <a:r>
              <a:rPr lang="en-US" altLang="en-US" sz="3600">
                <a:latin typeface="Times New Roman" charset="0"/>
              </a:rPr>
              <a:t>Brain functions appear to be different in an anxiety disorder patient</a:t>
            </a:r>
          </a:p>
          <a:p>
            <a:r>
              <a:rPr lang="en-US" altLang="en-US" sz="3600">
                <a:latin typeface="Times New Roman" charset="0"/>
              </a:rPr>
              <a:t>Evolutionary factors may lead to anxiety disorders.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The Brain and OCD</a:t>
            </a:r>
          </a:p>
        </p:txBody>
      </p:sp>
      <p:pic>
        <p:nvPicPr>
          <p:cNvPr id="214021" name="Picture 5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8305800" cy="503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Learning Factors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Through classical conditioning people may associate fear with an object.</a:t>
            </a:r>
          </a:p>
          <a:p>
            <a:r>
              <a:rPr lang="en-US" altLang="en-US" sz="3600">
                <a:latin typeface="Times New Roman" charset="0"/>
              </a:rPr>
              <a:t>Observational learning--watching another experiencing fearfulness--may result in developing fear.</a:t>
            </a:r>
          </a:p>
          <a:p>
            <a:r>
              <a:rPr lang="en-US" altLang="en-US" sz="3600">
                <a:latin typeface="Times New Roman" charset="0"/>
              </a:rPr>
              <a:t>Fear of an object may be reinforced when by avoiding the feared objects.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Mood Disorders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>
                <a:latin typeface="Times New Roman" charset="0"/>
              </a:rPr>
              <a:t>Psychological Disorders Chapter</a:t>
            </a:r>
          </a:p>
        </p:txBody>
      </p:sp>
      <p:pic>
        <p:nvPicPr>
          <p:cNvPr id="206851" name="Picture 3" descr="Blair-Broeker_CO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905000"/>
            <a:ext cx="6858000" cy="458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Mood Disorders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Classification of disorders where there is a disturbance in the person’s emotions</a:t>
            </a:r>
          </a:p>
          <a:p>
            <a:r>
              <a:rPr lang="en-US" altLang="en-US" sz="3600">
                <a:latin typeface="Times New Roman" charset="0"/>
              </a:rPr>
              <a:t>Major types of mood disorders include:</a:t>
            </a:r>
          </a:p>
          <a:p>
            <a:pPr lvl="1"/>
            <a:r>
              <a:rPr lang="en-US" altLang="en-US" sz="3600">
                <a:latin typeface="Times New Roman" charset="0"/>
              </a:rPr>
              <a:t>Major Depressive Disorder</a:t>
            </a:r>
          </a:p>
          <a:p>
            <a:pPr lvl="1"/>
            <a:r>
              <a:rPr lang="en-US" altLang="en-US" sz="3600">
                <a:latin typeface="Times New Roman" charset="0"/>
              </a:rPr>
              <a:t>Bipolar Disorder</a:t>
            </a:r>
          </a:p>
          <a:p>
            <a:pPr lvl="1"/>
            <a:r>
              <a:rPr lang="en-US" altLang="en-US" sz="3600">
                <a:latin typeface="Times New Roman" charset="0"/>
              </a:rPr>
              <a:t>Dysthymic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7" name="Picture 3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8686800" cy="3492500"/>
          </a:xfrm>
          <a:prstGeom prst="rect">
            <a:avLst/>
          </a:prstGeom>
          <a:noFill/>
        </p:spPr>
      </p:pic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Mood Disorders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Mania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Period of abnormally high emotion and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Depression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Extended period of feeling sad, listless, and drained of energy</a:t>
            </a:r>
          </a:p>
          <a:p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Mood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Major Depressive Disorder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Major  Depressive Disorder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 mood disorder in which a person, for no apparent reason, experiences at least two weeks of </a:t>
            </a:r>
          </a:p>
          <a:p>
            <a:pPr lvl="1"/>
            <a:r>
              <a:rPr lang="en-US" altLang="en-US" sz="3200">
                <a:latin typeface="Times New Roman" charset="0"/>
              </a:rPr>
              <a:t>depressed moods, </a:t>
            </a:r>
          </a:p>
          <a:p>
            <a:pPr lvl="1"/>
            <a:r>
              <a:rPr lang="en-US" altLang="en-US" sz="3200">
                <a:latin typeface="Times New Roman" charset="0"/>
              </a:rPr>
              <a:t>diminished interest in activities, and </a:t>
            </a:r>
          </a:p>
          <a:p>
            <a:pPr lvl="1"/>
            <a:r>
              <a:rPr lang="en-US" altLang="en-US" sz="3200">
                <a:latin typeface="Times New Roman" charset="0"/>
              </a:rPr>
              <a:t>other symptoms, such as feelings of worthlessness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Mood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Bipolar Disorder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Bipolar Disorder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A mood disorder in which the person alternates between the hopelessness of depression and the overexcited and unreasonably optimistic state of mania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Formerly called manic-depressive disorder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Many times will follow a cyclical pattern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Mood Disorders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Play “Mood Disorders: Major Depression and Bipolar Disorder” (4:45) Segment #38 from Psychology: The Human Experience.</a:t>
            </a: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Mania and Depression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Play “Mood Disorders: Mania and Depression” (7:34) Segment #31 from The Mind: Psychology Teaching Modules (2</a:t>
            </a:r>
            <a:r>
              <a:rPr lang="en-US" altLang="en-US" sz="3600" baseline="30000">
                <a:solidFill>
                  <a:srgbClr val="FF0000"/>
                </a:solidFill>
                <a:latin typeface="Times New Roman" charset="0"/>
              </a:rPr>
              <a:t>nd</a:t>
            </a:r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 edition).</a:t>
            </a: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and Mood Disorders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"/>
            <a:ext cx="6400800" cy="1752600"/>
          </a:xfrm>
        </p:spPr>
        <p:txBody>
          <a:bodyPr/>
          <a:lstStyle/>
          <a:p>
            <a:r>
              <a:rPr lang="en-US" altLang="en-US" sz="4800">
                <a:latin typeface="Times New Roman" charset="0"/>
              </a:rPr>
              <a:t>Module 30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Mood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Causes of Mood Disorders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Biological Factors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Mood disorders have a hereditary nature to them.</a:t>
            </a:r>
          </a:p>
          <a:p>
            <a:r>
              <a:rPr lang="en-US" altLang="en-US" sz="3600">
                <a:latin typeface="Times New Roman" charset="0"/>
              </a:rPr>
              <a:t>Depressed individuals tend to have depressed brains.</a:t>
            </a:r>
          </a:p>
          <a:p>
            <a:pPr lvl="1"/>
            <a:r>
              <a:rPr lang="en-US" altLang="en-US" sz="3600">
                <a:latin typeface="Times New Roman" charset="0"/>
              </a:rPr>
              <a:t>PET scans indicate less activity during periods of depression.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Biopolar Disorder PET Scans</a:t>
            </a:r>
          </a:p>
        </p:txBody>
      </p:sp>
      <p:pic>
        <p:nvPicPr>
          <p:cNvPr id="215045" name="Picture 5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33575"/>
            <a:ext cx="9144000" cy="340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Heredity and Depression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Play “Mood Disorders: Hereditary Factors” (6:11) Segment #32 from The Mind: Psychology Teaching Modules (2</a:t>
            </a:r>
            <a:r>
              <a:rPr lang="en-US" altLang="en-US" sz="3600" baseline="30000">
                <a:solidFill>
                  <a:srgbClr val="FF0000"/>
                </a:solidFill>
                <a:latin typeface="Times New Roman" charset="0"/>
              </a:rPr>
              <a:t>nd</a:t>
            </a:r>
            <a:r>
              <a:rPr lang="en-US" altLang="en-US" sz="3600">
                <a:solidFill>
                  <a:srgbClr val="FF0000"/>
                </a:solidFill>
                <a:latin typeface="Times New Roman" charset="0"/>
              </a:rPr>
              <a:t> edition).</a:t>
            </a: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  <a:p>
            <a:endParaRPr lang="en-US" altLang="en-US" sz="3600">
              <a:solidFill>
                <a:srgbClr val="FF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Social-Cognitive Factors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Depression may be a variation of learned helplessness.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Depressed individuals attribute events using the following characteristics: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Stable: the bad situation will last for a long time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Internal: they are at fault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Global: all of life is bad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9" name="Picture 3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57400"/>
            <a:ext cx="9144000" cy="3062288"/>
          </a:xfrm>
          <a:prstGeom prst="rect">
            <a:avLst/>
          </a:prstGeom>
          <a:noFill/>
        </p:spPr>
      </p:pic>
      <p:sp>
        <p:nvSpPr>
          <p:cNvPr id="188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Attribution and Depression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Determination of Mood</a:t>
            </a:r>
          </a:p>
        </p:txBody>
      </p:sp>
      <p:pic>
        <p:nvPicPr>
          <p:cNvPr id="212996" name="Picture 4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19200"/>
            <a:ext cx="8839200" cy="537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en-US" altLang="en-US" sz="9600">
                <a:latin typeface="Times New Roman" charset="0"/>
              </a:rPr>
              <a:t>The End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Name of Concept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Use this slide to add a concept to the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Name of Concept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8900" name="Text Box 4"/>
          <p:cNvSpPr txBox="1">
            <a:spLocks noChangeArrowheads="1"/>
          </p:cNvSpPr>
          <p:nvPr/>
        </p:nvSpPr>
        <p:spPr bwMode="auto">
          <a:xfrm>
            <a:off x="304800" y="621665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Use this slide to add a table, chart, clip art, picture, diagram, or video clip.  Delete this box when finished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Anxiety and Anxiety Disorders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Anxiety: Vague feeling of apprehension or nervousness</a:t>
            </a:r>
          </a:p>
          <a:p>
            <a:r>
              <a:rPr lang="en-US" altLang="en-US" sz="3600">
                <a:latin typeface="Times New Roman" charset="0"/>
              </a:rPr>
              <a:t>Anxiety disorder: where anxiety begins to take control and dominate a person’s life</a:t>
            </a:r>
          </a:p>
        </p:txBody>
      </p:sp>
      <p:pic>
        <p:nvPicPr>
          <p:cNvPr id="135172" name="Picture 4" descr="Blair-Broeker_30UN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828800"/>
            <a:ext cx="26543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Types of Anxiety Disorders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Anxiety disorders are divided into: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Generalized Anxiety Disorder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Panic Disorder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Phobia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Obsessive-Compulsive Disorder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Posttraumatic Stress Disorder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3600">
                <a:latin typeface="Times New Roman" charset="0"/>
              </a:rPr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3600">
              <a:latin typeface="Times New Roman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Picture 3" descr="Blair-Broeker_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1588"/>
            <a:ext cx="9144000" cy="5586412"/>
          </a:xfrm>
          <a:prstGeom prst="rect">
            <a:avLst/>
          </a:prstGeom>
          <a:noFill/>
        </p:spPr>
      </p:pic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Anxiety Disorders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Anxiety Disorders: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Generalized Anxiety Disorder and Panic Disorder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Module 30: Anxiety and Mood Disorders</a:t>
            </a:r>
          </a:p>
          <a:p>
            <a:endParaRPr lang="en-US" altLang="en-US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831</Words>
  <Application>Microsoft PowerPoint</Application>
  <PresentationFormat>On-screen Show (4:3)</PresentationFormat>
  <Paragraphs>127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Arial</vt:lpstr>
      <vt:lpstr>Times New Roman</vt:lpstr>
      <vt:lpstr>Default Design</vt:lpstr>
      <vt:lpstr>Thinking About Psychology:  The Science of Mind and Behavior 2e</vt:lpstr>
      <vt:lpstr>Variations in Individual and Group Behavior Domain</vt:lpstr>
      <vt:lpstr>Psychological Disorders Chapter</vt:lpstr>
      <vt:lpstr>Anxiety and Mood Disorders</vt:lpstr>
      <vt:lpstr>Anxiety Disorders</vt:lpstr>
      <vt:lpstr>Anxiety and Anxiety Disorders</vt:lpstr>
      <vt:lpstr>Types of Anxiety Disorders</vt:lpstr>
      <vt:lpstr>Anxiety Disorders</vt:lpstr>
      <vt:lpstr>Anxiety Disorders: Generalized Anxiety Disorder and Panic Disorder</vt:lpstr>
      <vt:lpstr>Generalized Anxiety Disorder</vt:lpstr>
      <vt:lpstr>Symptoms of Generalized Anxiety</vt:lpstr>
      <vt:lpstr>Panic Disorder</vt:lpstr>
      <vt:lpstr>Anxiety Disorders: Phobia</vt:lpstr>
      <vt:lpstr>Phobia</vt:lpstr>
      <vt:lpstr>Slide 15</vt:lpstr>
      <vt:lpstr>Social Phobia</vt:lpstr>
      <vt:lpstr>Agoraphobia</vt:lpstr>
      <vt:lpstr>Phobia</vt:lpstr>
      <vt:lpstr>Anxiety Disorders: Obsessive-Compulsive Disorder</vt:lpstr>
      <vt:lpstr>Obsessive-Compulsive Disorder</vt:lpstr>
      <vt:lpstr>Slide 21</vt:lpstr>
      <vt:lpstr>Obsessive Compulsive Disorder</vt:lpstr>
      <vt:lpstr>Anxiety Disorders: Posttraumatic Stress Disorder</vt:lpstr>
      <vt:lpstr>Posttraumatic Stress Disorder</vt:lpstr>
      <vt:lpstr>Anxiety Disorders: Causes of Anxiety Disorders</vt:lpstr>
      <vt:lpstr>Biological Factors</vt:lpstr>
      <vt:lpstr>The Brain and OCD</vt:lpstr>
      <vt:lpstr>Learning Factors</vt:lpstr>
      <vt:lpstr>Mood Disorders</vt:lpstr>
      <vt:lpstr>Mood Disorders</vt:lpstr>
      <vt:lpstr>Mood Disorders</vt:lpstr>
      <vt:lpstr>Mania</vt:lpstr>
      <vt:lpstr>Depression</vt:lpstr>
      <vt:lpstr>Mood Disorders: Major Depressive Disorder</vt:lpstr>
      <vt:lpstr>Major  Depressive Disorder</vt:lpstr>
      <vt:lpstr>Mood Disorders: Bipolar Disorder</vt:lpstr>
      <vt:lpstr>Bipolar Disorder</vt:lpstr>
      <vt:lpstr>Mood Disorders</vt:lpstr>
      <vt:lpstr>Mania and Depression</vt:lpstr>
      <vt:lpstr>Mood Disorders: Causes of Mood Disorders</vt:lpstr>
      <vt:lpstr>Biological Factors</vt:lpstr>
      <vt:lpstr>Biopolar Disorder PET Scans</vt:lpstr>
      <vt:lpstr>Heredity and Depression</vt:lpstr>
      <vt:lpstr>Social-Cognitive Factors</vt:lpstr>
      <vt:lpstr>Attribution and Depression</vt:lpstr>
      <vt:lpstr>Determination of Mood</vt:lpstr>
      <vt:lpstr>The End</vt:lpstr>
      <vt:lpstr>Name of Concept</vt:lpstr>
      <vt:lpstr>Name of Concept</vt:lpstr>
    </vt:vector>
  </TitlesOfParts>
  <Company>Germantown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Psychology</dc:title>
  <dc:creator>Home</dc:creator>
  <cp:lastModifiedBy> </cp:lastModifiedBy>
  <cp:revision>55</cp:revision>
  <dcterms:created xsi:type="dcterms:W3CDTF">2003-03-11T02:17:26Z</dcterms:created>
  <dcterms:modified xsi:type="dcterms:W3CDTF">2011-05-06T18:06:12Z</dcterms:modified>
</cp:coreProperties>
</file>